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7" r:id="rId3"/>
    <p:sldId id="257" r:id="rId4"/>
    <p:sldId id="260" r:id="rId5"/>
    <p:sldId id="264" r:id="rId6"/>
    <p:sldId id="258" r:id="rId7"/>
    <p:sldId id="259" r:id="rId8"/>
    <p:sldId id="270" r:id="rId9"/>
    <p:sldId id="261" r:id="rId10"/>
    <p:sldId id="262" r:id="rId11"/>
    <p:sldId id="266" r:id="rId12"/>
    <p:sldId id="263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lear Sans Regular" panose="020B0604020202020204" charset="0"/>
      <p:regular r:id="rId20"/>
    </p:embeddedFont>
    <p:embeddedFont>
      <p:font typeface="Clear Sans Regular Bold" panose="020B0604020202020204" charset="0"/>
      <p:regular r:id="rId21"/>
    </p:embeddedFont>
    <p:embeddedFont>
      <p:font typeface="Clear Sans Thin Bold" panose="020B0604020202020204" charset="0"/>
      <p:regular r:id="rId22"/>
    </p:embeddedFont>
    <p:embeddedFont>
      <p:font typeface="Halant Medium" panose="020B0604020202020204" charset="0"/>
      <p:regular r:id="rId23"/>
    </p:embeddedFont>
    <p:embeddedFont>
      <p:font typeface="Halant Medium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1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0001" y="13463"/>
            <a:ext cx="10313537" cy="1023353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B3E">
                <a:alpha val="19607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8700" y="1363821"/>
            <a:ext cx="7491428" cy="7491428"/>
            <a:chOff x="6705600" y="1371600"/>
            <a:chExt cx="10972800" cy="10972800"/>
          </a:xfrm>
        </p:grpSpPr>
        <p:sp>
          <p:nvSpPr>
            <p:cNvPr id="5" name="Freeform 5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9E6DF7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661680" y="836627"/>
            <a:ext cx="4225243" cy="8587059"/>
            <a:chOff x="0" y="0"/>
            <a:chExt cx="5000993" cy="101636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0" b="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276686" y="0"/>
              <a:ext cx="4447619" cy="10163632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2780" t="2841" r="-2920" b="4693"/>
              </a:stretch>
            </a:blipFill>
          </p:spPr>
          <p:txBody>
            <a:bodyPr/>
            <a:lstStyle/>
            <a:p>
              <a:endParaRPr lang="en-ID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20200" y="2726880"/>
            <a:ext cx="8115300" cy="5138039"/>
            <a:chOff x="0" y="0"/>
            <a:chExt cx="10820400" cy="685071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"/>
              <a:ext cx="10820400" cy="5044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999"/>
                </a:lnSpc>
              </a:pPr>
              <a:r>
                <a:rPr lang="en-US" sz="12499">
                  <a:solidFill>
                    <a:srgbClr val="FFFFFF"/>
                  </a:solidFill>
                  <a:latin typeface="Halant Medium"/>
                </a:rPr>
                <a:t>Build Space Counter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199703"/>
              <a:ext cx="10820400" cy="1651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Clear Sans Regular"/>
                </a:rPr>
                <a:t>Let's Get Started To Calculate three-dimention figure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884486"/>
            <a:ext cx="7408184" cy="251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60"/>
              </a:lnSpc>
              <a:spcBef>
                <a:spcPct val="0"/>
              </a:spcBef>
            </a:pPr>
            <a:r>
              <a:rPr lang="en-US" sz="8300">
                <a:solidFill>
                  <a:srgbClr val="EB4E69"/>
                </a:solidFill>
                <a:latin typeface="Halant Medium Bold"/>
              </a:rPr>
              <a:t>Space Counter Quick Features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303617" y="1165658"/>
            <a:ext cx="7955683" cy="7955683"/>
            <a:chOff x="6705600" y="1371600"/>
            <a:chExt cx="10972800" cy="10972800"/>
          </a:xfrm>
        </p:grpSpPr>
        <p:sp>
          <p:nvSpPr>
            <p:cNvPr id="4" name="Freeform 4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B4E69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457665" y="1735870"/>
            <a:ext cx="6801635" cy="6815261"/>
            <a:chOff x="0" y="0"/>
            <a:chExt cx="10143490" cy="10163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43351" cy="10163632"/>
            </a:xfrm>
            <a:custGeom>
              <a:avLst/>
              <a:gdLst/>
              <a:ahLst/>
              <a:cxnLst/>
              <a:rect l="l" t="t" r="r" b="b"/>
              <a:pathLst>
                <a:path w="10143351" h="10163632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t="-25" r="1" b="-23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149600" y="2368550"/>
              <a:ext cx="5156200" cy="6858000"/>
            </a:xfrm>
            <a:custGeom>
              <a:avLst/>
              <a:gdLst/>
              <a:ahLst/>
              <a:cxnLst/>
              <a:rect l="l" t="t" r="r" b="b"/>
              <a:pathLst>
                <a:path w="5156200" h="68580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3"/>
              <a:stretch>
                <a:fillRect l="31050" t="23220" r="18116" b="9138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74650" y="673100"/>
              <a:ext cx="6318250" cy="8427288"/>
            </a:xfrm>
            <a:custGeom>
              <a:avLst/>
              <a:gdLst/>
              <a:ahLst/>
              <a:cxnLst/>
              <a:rect l="l" t="t" r="r" b="b"/>
              <a:pathLst>
                <a:path w="6318250" h="8427288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4"/>
              <a:stretch>
                <a:fillRect l="-50328" t="6622" r="25862" b="10462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7982713" y="-18287"/>
            <a:ext cx="10313537" cy="1029703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D99B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1696700" y="7379765"/>
            <a:ext cx="5562600" cy="2081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Halant Medium Bold"/>
              </a:rPr>
              <a:t>COMING SOON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26958" y="1543050"/>
            <a:ext cx="592059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2B2B2B"/>
                </a:solidFill>
                <a:latin typeface="Clear Sans Regular" panose="020B0604020202020204" charset="0"/>
                <a:cs typeface="Clear Sans Regular" panose="020B0604020202020204" charset="0"/>
              </a:rPr>
              <a:t>Penghitung</a:t>
            </a:r>
            <a:r>
              <a:rPr lang="en-US" sz="3000" dirty="0">
                <a:solidFill>
                  <a:srgbClr val="2B2B2B"/>
                </a:solidFill>
                <a:latin typeface="Clear Sans Regular" panose="020B0604020202020204" charset="0"/>
                <a:cs typeface="Clear Sans Regular" panose="020B0604020202020204" charset="0"/>
              </a:rPr>
              <a:t> </a:t>
            </a:r>
            <a:r>
              <a:rPr lang="en-US" sz="3000" dirty="0" err="1">
                <a:solidFill>
                  <a:srgbClr val="2B2B2B"/>
                </a:solidFill>
                <a:latin typeface="Clear Sans Regular" panose="020B0604020202020204" charset="0"/>
                <a:cs typeface="Clear Sans Regular" panose="020B0604020202020204" charset="0"/>
              </a:rPr>
              <a:t>Keliling</a:t>
            </a:r>
            <a:r>
              <a:rPr lang="en-US" sz="3000" dirty="0">
                <a:solidFill>
                  <a:srgbClr val="2B2B2B"/>
                </a:solidFill>
                <a:latin typeface="Clear Sans Regular" panose="020B0604020202020204" charset="0"/>
                <a:cs typeface="Clear Sans Regular" panose="020B0604020202020204" charset="0"/>
              </a:rPr>
              <a:t> </a:t>
            </a:r>
            <a:r>
              <a:rPr lang="en-US" sz="3000" dirty="0" err="1">
                <a:solidFill>
                  <a:srgbClr val="2B2B2B"/>
                </a:solidFill>
                <a:latin typeface="Clear Sans Regular" panose="020B0604020202020204" charset="0"/>
                <a:cs typeface="Clear Sans Regular" panose="020B0604020202020204" charset="0"/>
              </a:rPr>
              <a:t>Bangun</a:t>
            </a:r>
            <a:r>
              <a:rPr lang="en-US" sz="3000" dirty="0">
                <a:solidFill>
                  <a:srgbClr val="2B2B2B"/>
                </a:solidFill>
                <a:latin typeface="Clear Sans Regular" panose="020B0604020202020204" charset="0"/>
                <a:cs typeface="Clear Sans Regular" panose="020B0604020202020204" charset="0"/>
              </a:rPr>
              <a:t> Ruang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26958" y="4591050"/>
            <a:ext cx="592059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2B2B2B"/>
                </a:solidFill>
                <a:latin typeface="Clear Sans Regular" panose="020B0604020202020204" charset="0"/>
                <a:cs typeface="Clear Sans Regular" panose="020B0604020202020204" charset="0"/>
              </a:rPr>
              <a:t>Menambahakan</a:t>
            </a:r>
            <a:r>
              <a:rPr lang="en-US" sz="3000" dirty="0">
                <a:solidFill>
                  <a:srgbClr val="2B2B2B"/>
                </a:solidFill>
                <a:latin typeface="Clear Sans Regular" panose="020B0604020202020204" charset="0"/>
                <a:cs typeface="Clear Sans Regular" panose="020B0604020202020204" charset="0"/>
              </a:rPr>
              <a:t> </a:t>
            </a:r>
            <a:r>
              <a:rPr lang="en-US" sz="3000" dirty="0" err="1">
                <a:solidFill>
                  <a:srgbClr val="2B2B2B"/>
                </a:solidFill>
                <a:latin typeface="Clear Sans Regular" panose="020B0604020202020204" charset="0"/>
                <a:cs typeface="Clear Sans Regular" panose="020B0604020202020204" charset="0"/>
              </a:rPr>
              <a:t>Rumus</a:t>
            </a:r>
            <a:r>
              <a:rPr lang="en-US" sz="3000" dirty="0">
                <a:solidFill>
                  <a:srgbClr val="2B2B2B"/>
                </a:solidFill>
                <a:latin typeface="Clear Sans Regular" panose="020B0604020202020204" charset="0"/>
                <a:cs typeface="Clear Sans Regular" panose="020B0604020202020204" charset="0"/>
              </a:rPr>
              <a:t> </a:t>
            </a:r>
            <a:r>
              <a:rPr lang="en-US" sz="3000" dirty="0" err="1">
                <a:solidFill>
                  <a:srgbClr val="2B2B2B"/>
                </a:solidFill>
                <a:latin typeface="Clear Sans Regular" panose="020B0604020202020204" charset="0"/>
                <a:cs typeface="Clear Sans Regular" panose="020B0604020202020204" charset="0"/>
              </a:rPr>
              <a:t>Bangun</a:t>
            </a:r>
            <a:r>
              <a:rPr lang="en-US" sz="3000" dirty="0">
                <a:solidFill>
                  <a:srgbClr val="2B2B2B"/>
                </a:solidFill>
                <a:latin typeface="Clear Sans Regular" panose="020B0604020202020204" charset="0"/>
                <a:cs typeface="Clear Sans Regular" panose="020B0604020202020204" charset="0"/>
              </a:rPr>
              <a:t> Ruang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1028700"/>
            <a:ext cx="1600200" cy="1600200"/>
            <a:chOff x="0" y="0"/>
            <a:chExt cx="2133600" cy="2133600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2133600" cy="2133600"/>
              <a:chOff x="6705600" y="1371600"/>
              <a:chExt cx="10972800" cy="1097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64D99B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351989" y="683638"/>
              <a:ext cx="1429621" cy="1023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5600">
                  <a:solidFill>
                    <a:srgbClr val="FFFFFF"/>
                  </a:solidFill>
                  <a:latin typeface="Halant Medium Bold"/>
                </a:rPr>
                <a:t>01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4203034"/>
            <a:ext cx="1600200" cy="1600200"/>
            <a:chOff x="0" y="0"/>
            <a:chExt cx="2133600" cy="2133600"/>
          </a:xfrm>
        </p:grpSpPr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0"/>
              <a:ext cx="2133600" cy="2133600"/>
              <a:chOff x="6705600" y="1371600"/>
              <a:chExt cx="10972800" cy="1097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64D99B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351989" y="670938"/>
              <a:ext cx="1429621" cy="1023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5600">
                  <a:solidFill>
                    <a:srgbClr val="FFFFFF"/>
                  </a:solidFill>
                  <a:latin typeface="Halant Medium Bold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E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539823"/>
            <a:ext cx="6624651" cy="3540952"/>
            <a:chOff x="0" y="152400"/>
            <a:chExt cx="8832868" cy="4721270"/>
          </a:xfrm>
        </p:grpSpPr>
        <p:sp>
          <p:nvSpPr>
            <p:cNvPr id="3" name="TextBox 3"/>
            <p:cNvSpPr txBox="1"/>
            <p:nvPr/>
          </p:nvSpPr>
          <p:spPr>
            <a:xfrm>
              <a:off x="0" y="152400"/>
              <a:ext cx="8832868" cy="2826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>
                  <a:solidFill>
                    <a:srgbClr val="FFFFFF"/>
                  </a:solidFill>
                  <a:latin typeface="Halant Medium Bold"/>
                </a:rPr>
                <a:t>QUICK TO DOWNLOAD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589899"/>
              <a:ext cx="6698379" cy="1283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dirty="0">
                  <a:solidFill>
                    <a:srgbClr val="FFFFFF"/>
                  </a:solidFill>
                  <a:latin typeface="Clear Sans Regular" panose="020B0604020202020204" charset="0"/>
                  <a:cs typeface="Clear Sans Regular" panose="020B0604020202020204" charset="0"/>
                </a:rPr>
                <a:t>Coming soon in the App Store</a:t>
              </a:r>
            </a:p>
            <a:p>
              <a:pPr>
                <a:lnSpc>
                  <a:spcPts val="3919"/>
                </a:lnSpc>
              </a:pPr>
              <a:r>
                <a:rPr lang="en-US" sz="2800" dirty="0">
                  <a:solidFill>
                    <a:srgbClr val="FFFFFF"/>
                  </a:solidFill>
                  <a:latin typeface="Clear Sans Regular" panose="020B0604020202020204" charset="0"/>
                  <a:cs typeface="Clear Sans Regular" panose="020B0604020202020204" charset="0"/>
                </a:rPr>
                <a:t>and Google Play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7982713" y="-18287"/>
            <a:ext cx="10313537" cy="10297036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621929" y="2062989"/>
            <a:ext cx="8306995" cy="6161021"/>
            <a:chOff x="0" y="0"/>
            <a:chExt cx="13716000" cy="101727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l="l" t="t" r="r" b="b"/>
              <a:pathLst>
                <a:path w="13716000" h="101727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2"/>
              <a:stretch>
                <a:fillRect t="-393" b="-393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l="l" t="t" r="r" b="b"/>
              <a:pathLst>
                <a:path w="12941300" h="9107742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3"/>
              <a:stretch>
                <a:fillRect l="306" t="6054" r="214" b="4413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7982713" y="-18287"/>
            <a:ext cx="10313537" cy="1029703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17EB">
                <a:alpha val="94901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827909" y="1427804"/>
            <a:ext cx="7431391" cy="7431391"/>
            <a:chOff x="6705600" y="1371600"/>
            <a:chExt cx="10972800" cy="10972800"/>
          </a:xfrm>
        </p:grpSpPr>
        <p:sp>
          <p:nvSpPr>
            <p:cNvPr id="5" name="Freeform 5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01B3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30870" y="849896"/>
            <a:ext cx="4225469" cy="8587209"/>
            <a:chOff x="0" y="0"/>
            <a:chExt cx="5001260" cy="101638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0" b="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90952" t="2841" r="-91092" b="4693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080048" y="3658030"/>
            <a:ext cx="5910916" cy="3096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2B2B2B"/>
                </a:solidFill>
                <a:latin typeface="Halant Medium Bold"/>
              </a:rPr>
              <a:t>BE A SPACE COUNTER BACKER!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56109" y="986499"/>
            <a:ext cx="8375783" cy="1145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85"/>
              </a:lnSpc>
            </a:pPr>
            <a:r>
              <a:rPr lang="en-US" sz="8585">
                <a:solidFill>
                  <a:srgbClr val="2B2B2B"/>
                </a:solidFill>
                <a:latin typeface="Halant Medium Bold"/>
              </a:rPr>
              <a:t>TERIMA KASIH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5192208" y="4342433"/>
            <a:ext cx="7431391" cy="7431391"/>
            <a:chOff x="6705600" y="1371600"/>
            <a:chExt cx="10972800" cy="10972800"/>
          </a:xfrm>
        </p:grpSpPr>
        <p:sp>
          <p:nvSpPr>
            <p:cNvPr id="4" name="Freeform 4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795169" y="3764524"/>
            <a:ext cx="4225469" cy="8587209"/>
            <a:chOff x="0" y="0"/>
            <a:chExt cx="5001260" cy="10163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0" b="1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2780" t="2841" r="-2920" b="4693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983370" y="-2891121"/>
            <a:ext cx="7431391" cy="7431391"/>
            <a:chOff x="6705600" y="1371600"/>
            <a:chExt cx="10972800" cy="10972800"/>
          </a:xfrm>
        </p:grpSpPr>
        <p:sp>
          <p:nvSpPr>
            <p:cNvPr id="9" name="Freeform 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-3715696" y="-2686996"/>
            <a:ext cx="7431391" cy="7431391"/>
            <a:chOff x="6705600" y="1371600"/>
            <a:chExt cx="10972800" cy="10972800"/>
          </a:xfrm>
        </p:grpSpPr>
        <p:sp>
          <p:nvSpPr>
            <p:cNvPr id="11" name="Freeform 1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339559" y="0"/>
            <a:ext cx="3948441" cy="10287000"/>
          </a:xfrm>
          <a:prstGeom prst="rect">
            <a:avLst/>
          </a:prstGeom>
          <a:solidFill>
            <a:srgbClr val="51BAE5"/>
          </a:solidFill>
        </p:spPr>
      </p:sp>
      <p:sp>
        <p:nvSpPr>
          <p:cNvPr id="3" name="TextBox 3"/>
          <p:cNvSpPr txBox="1"/>
          <p:nvPr/>
        </p:nvSpPr>
        <p:spPr>
          <a:xfrm rot="5400000">
            <a:off x="11085413" y="5062233"/>
            <a:ext cx="10140016" cy="1066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2B2B2B"/>
                </a:solidFill>
                <a:latin typeface="Halant Medium Bold"/>
              </a:rPr>
              <a:t>MEET OUR TEAM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67816" y="4634550"/>
            <a:ext cx="5176184" cy="96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 err="1">
                <a:solidFill>
                  <a:srgbClr val="2B2B2B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Illiyyin</a:t>
            </a:r>
            <a:r>
              <a:rPr lang="en-US" sz="2800" dirty="0">
                <a:solidFill>
                  <a:srgbClr val="2B2B2B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 Akbar A</a:t>
            </a:r>
          </a:p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2B2B2B"/>
                </a:solidFill>
                <a:latin typeface="Clear Sans Regular" panose="020B0604020202020204" charset="0"/>
                <a:cs typeface="Clear Sans Regular" panose="020B0604020202020204" charset="0"/>
              </a:rPr>
              <a:t>Software Developer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67816" y="7587293"/>
            <a:ext cx="5176184" cy="96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2B2B2B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Muhammad </a:t>
            </a:r>
            <a:r>
              <a:rPr lang="en-US" sz="2800" dirty="0" err="1">
                <a:solidFill>
                  <a:srgbClr val="2B2B2B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Vadhel</a:t>
            </a:r>
            <a:r>
              <a:rPr lang="en-US" sz="2800" dirty="0">
                <a:solidFill>
                  <a:srgbClr val="2B2B2B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 A</a:t>
            </a:r>
          </a:p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2B2B2B"/>
                </a:solidFill>
                <a:latin typeface="Clear Sans Regular" panose="020B0604020202020204" charset="0"/>
                <a:cs typeface="Clear Sans Regular" panose="020B0604020202020204" charset="0"/>
              </a:rPr>
              <a:t>UI | UX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8700" y="3981444"/>
            <a:ext cx="2324122" cy="2324112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2500" b="-12500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28700" y="6934188"/>
            <a:ext cx="2324122" cy="2324112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25047" b="-25047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3967816" y="1434731"/>
            <a:ext cx="5176184" cy="96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 err="1">
                <a:solidFill>
                  <a:srgbClr val="FF0000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Fikri</a:t>
            </a:r>
            <a:r>
              <a:rPr lang="en-US" sz="2800" dirty="0">
                <a:solidFill>
                  <a:srgbClr val="FF0000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Sugiani</a:t>
            </a:r>
            <a:endParaRPr lang="en-US" sz="2800" dirty="0">
              <a:solidFill>
                <a:srgbClr val="FF0000"/>
              </a:solidFill>
              <a:latin typeface="Clear Sans Regular Bold" panose="020B0604020202020204" charset="0"/>
              <a:cs typeface="Clear Sans Regular Bold" panose="020B0604020202020204" charset="0"/>
            </a:endParaRPr>
          </a:p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2B2B2B"/>
                </a:solidFill>
                <a:latin typeface="Clear Sans Regular" panose="020B0604020202020204" charset="0"/>
                <a:cs typeface="Clear Sans Regular" panose="020B0604020202020204" charset="0"/>
              </a:rPr>
              <a:t>Engineering Software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28700" y="781625"/>
            <a:ext cx="2324122" cy="2324112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38889" b="-38889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1055437" y="4634550"/>
            <a:ext cx="5176184" cy="96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 err="1">
                <a:solidFill>
                  <a:srgbClr val="2B2B2B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Devinta</a:t>
            </a:r>
            <a:r>
              <a:rPr lang="en-US" sz="2800" dirty="0">
                <a:solidFill>
                  <a:srgbClr val="2B2B2B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 </a:t>
            </a:r>
            <a:r>
              <a:rPr lang="en-US" sz="2800" dirty="0" err="1">
                <a:solidFill>
                  <a:srgbClr val="2B2B2B"/>
                </a:solidFill>
                <a:latin typeface="Clear Sans Regular Bold" panose="020B0604020202020204" charset="0"/>
                <a:cs typeface="Clear Sans Regular Bold" panose="020B0604020202020204" charset="0"/>
              </a:rPr>
              <a:t>Rizkia</a:t>
            </a:r>
            <a:endParaRPr lang="en-US" sz="2800" dirty="0">
              <a:solidFill>
                <a:srgbClr val="2B2B2B"/>
              </a:solidFill>
              <a:latin typeface="Clear Sans Regular Bold" panose="020B0604020202020204" charset="0"/>
              <a:cs typeface="Clear Sans Regular Bold" panose="020B0604020202020204" charset="0"/>
            </a:endParaRPr>
          </a:p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2B2B2B"/>
                </a:solidFill>
                <a:latin typeface="Clear Sans Regular" panose="020B0604020202020204" charset="0"/>
                <a:cs typeface="Clear Sans Regular" panose="020B0604020202020204" charset="0"/>
              </a:rPr>
              <a:t>Employees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8116321" y="3981444"/>
            <a:ext cx="2324122" cy="2324112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6666" b="-16666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D9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10731245" cy="1259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60"/>
              </a:lnSpc>
            </a:pPr>
            <a:r>
              <a:rPr lang="en-US" sz="8300">
                <a:solidFill>
                  <a:srgbClr val="FFFFFF"/>
                </a:solidFill>
                <a:latin typeface="Halant Medium Bold"/>
              </a:rPr>
              <a:t>Latar Belakang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972175"/>
            <a:ext cx="6548451" cy="149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399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Clear Sans Bold Bold"/>
              </a:rPr>
              <a:t>Memudahkan Siswa Untuk Menghitung Bangun Ruang dengan cepat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5972175"/>
            <a:ext cx="6548451" cy="149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399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Clear Sans Regular"/>
              </a:rPr>
              <a:t>Mengefisienkan Waktu Untuk Menghitung Rumus Bangun Ruang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270669" y="-2717014"/>
            <a:ext cx="7491428" cy="7491428"/>
            <a:chOff x="6705600" y="1371600"/>
            <a:chExt cx="10972800" cy="10972800"/>
          </a:xfrm>
        </p:grpSpPr>
        <p:sp>
          <p:nvSpPr>
            <p:cNvPr id="6" name="Freeform 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6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7982713" y="-18287"/>
            <a:ext cx="10313537" cy="1029703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9607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3702276"/>
            <a:ext cx="6624651" cy="3025755"/>
            <a:chOff x="0" y="152400"/>
            <a:chExt cx="8832868" cy="4034340"/>
          </a:xfrm>
        </p:grpSpPr>
        <p:sp>
          <p:nvSpPr>
            <p:cNvPr id="5" name="TextBox 5"/>
            <p:cNvSpPr txBox="1"/>
            <p:nvPr/>
          </p:nvSpPr>
          <p:spPr>
            <a:xfrm>
              <a:off x="0" y="152400"/>
              <a:ext cx="8832868" cy="1472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dirty="0">
                  <a:solidFill>
                    <a:srgbClr val="FFFFFF"/>
                  </a:solidFill>
                  <a:latin typeface="Halant Medium Bold"/>
                </a:rPr>
                <a:t>TUJUAN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236120"/>
              <a:ext cx="6698379" cy="1950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dirty="0" err="1">
                  <a:solidFill>
                    <a:srgbClr val="FFFFFF"/>
                  </a:solidFill>
                  <a:latin typeface="Clear Sans Regular" panose="020B0604020202020204" charset="0"/>
                  <a:cs typeface="Clear Sans Regular" panose="020B0604020202020204" charset="0"/>
                </a:rPr>
                <a:t>Memudahkan</a:t>
              </a:r>
              <a:r>
                <a:rPr lang="en-US" sz="2800" dirty="0">
                  <a:solidFill>
                    <a:srgbClr val="FFFFFF"/>
                  </a:solidFill>
                  <a:latin typeface="Clear Sans Regular" panose="020B0604020202020204" charset="0"/>
                  <a:cs typeface="Clear Sans Regular" panose="020B0604020202020204" charset="0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Regular" panose="020B0604020202020204" charset="0"/>
                  <a:cs typeface="Clear Sans Regular" panose="020B0604020202020204" charset="0"/>
                </a:rPr>
                <a:t>Siswa</a:t>
              </a:r>
              <a:r>
                <a:rPr lang="en-US" sz="2800" dirty="0">
                  <a:solidFill>
                    <a:srgbClr val="FFFFFF"/>
                  </a:solidFill>
                  <a:latin typeface="Clear Sans Regular" panose="020B0604020202020204" charset="0"/>
                  <a:cs typeface="Clear Sans Regular" panose="020B0604020202020204" charset="0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Regular" panose="020B0604020202020204" charset="0"/>
                  <a:cs typeface="Clear Sans Regular" panose="020B0604020202020204" charset="0"/>
                </a:rPr>
                <a:t>Untuk</a:t>
              </a:r>
              <a:r>
                <a:rPr lang="en-US" sz="2800" dirty="0">
                  <a:solidFill>
                    <a:srgbClr val="FFFFFF"/>
                  </a:solidFill>
                  <a:latin typeface="Clear Sans Regular" panose="020B0604020202020204" charset="0"/>
                  <a:cs typeface="Clear Sans Regular" panose="020B0604020202020204" charset="0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Regular" panose="020B0604020202020204" charset="0"/>
                  <a:cs typeface="Clear Sans Regular" panose="020B0604020202020204" charset="0"/>
                </a:rPr>
                <a:t>Menghitung</a:t>
              </a:r>
              <a:r>
                <a:rPr lang="en-US" sz="2800" dirty="0">
                  <a:solidFill>
                    <a:srgbClr val="FFFFFF"/>
                  </a:solidFill>
                  <a:latin typeface="Clear Sans Regular" panose="020B0604020202020204" charset="0"/>
                  <a:cs typeface="Clear Sans Regular" panose="020B0604020202020204" charset="0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Regular" panose="020B0604020202020204" charset="0"/>
                  <a:cs typeface="Clear Sans Regular" panose="020B0604020202020204" charset="0"/>
                </a:rPr>
                <a:t>Rumus</a:t>
              </a:r>
              <a:r>
                <a:rPr lang="en-US" sz="2800" dirty="0">
                  <a:solidFill>
                    <a:srgbClr val="FFFFFF"/>
                  </a:solidFill>
                  <a:latin typeface="Clear Sans Regular" panose="020B0604020202020204" charset="0"/>
                  <a:cs typeface="Clear Sans Regular" panose="020B0604020202020204" charset="0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Regular" panose="020B0604020202020204" charset="0"/>
                  <a:cs typeface="Clear Sans Regular" panose="020B0604020202020204" charset="0"/>
                </a:rPr>
                <a:t>Bangun</a:t>
              </a:r>
              <a:r>
                <a:rPr lang="en-US" sz="2800" dirty="0">
                  <a:solidFill>
                    <a:srgbClr val="FFFFFF"/>
                  </a:solidFill>
                  <a:latin typeface="Clear Sans Regular" panose="020B0604020202020204" charset="0"/>
                  <a:cs typeface="Clear Sans Regular" panose="020B0604020202020204" charset="0"/>
                </a:rPr>
                <a:t> Ruang </a:t>
              </a:r>
              <a:r>
                <a:rPr lang="en-US" sz="2800" dirty="0" err="1">
                  <a:solidFill>
                    <a:srgbClr val="FFFFFF"/>
                  </a:solidFill>
                  <a:latin typeface="Clear Sans Regular" panose="020B0604020202020204" charset="0"/>
                  <a:cs typeface="Clear Sans Regular" panose="020B0604020202020204" charset="0"/>
                </a:rPr>
                <a:t>Dengan</a:t>
              </a:r>
              <a:r>
                <a:rPr lang="en-US" sz="2800" dirty="0">
                  <a:solidFill>
                    <a:srgbClr val="FFFFFF"/>
                  </a:solidFill>
                  <a:latin typeface="Clear Sans Regular" panose="020B0604020202020204" charset="0"/>
                  <a:cs typeface="Clear Sans Regular" panose="020B0604020202020204" charset="0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Clear Sans Regular" panose="020B0604020202020204" charset="0"/>
                  <a:cs typeface="Clear Sans Regular" panose="020B0604020202020204" charset="0"/>
                </a:rPr>
                <a:t>Efisien</a:t>
              </a:r>
              <a:r>
                <a:rPr lang="en-US" sz="2800" dirty="0">
                  <a:solidFill>
                    <a:srgbClr val="FFFFFF"/>
                  </a:solidFill>
                  <a:latin typeface="Clear Sans Regular" panose="020B0604020202020204" charset="0"/>
                  <a:cs typeface="Clear Sans Regular" panose="020B0604020202020204" charset="0"/>
                </a:rPr>
                <a:t> Waktu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984337" y="2074868"/>
            <a:ext cx="8274963" cy="6137264"/>
            <a:chOff x="0" y="0"/>
            <a:chExt cx="13716000" cy="101727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l="l" t="t" r="r" b="b"/>
              <a:pathLst>
                <a:path w="13716000" h="101727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2"/>
              <a:stretch>
                <a:fillRect t="-393" b="-393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l="l" t="t" r="r" b="b"/>
              <a:pathLst>
                <a:path w="12941300" h="9107742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3"/>
              <a:stretch>
                <a:fillRect l="2870" t="-44472" r="2777" b="-46113"/>
              </a:stretch>
            </a:blipFill>
          </p:spPr>
          <p:txBody>
            <a:bodyPr/>
            <a:lstStyle/>
            <a:p>
              <a:endParaRPr lang="en-ID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1181100"/>
            <a:ext cx="8115300" cy="3096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>
                <a:solidFill>
                  <a:srgbClr val="2B2B2B"/>
                </a:solidFill>
                <a:latin typeface="Halant Medium Bold"/>
              </a:rPr>
              <a:t>WHO IS BUILD SPACE COUNTER FOR?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305287" y="6735928"/>
            <a:ext cx="6891351" cy="2522372"/>
            <a:chOff x="0" y="0"/>
            <a:chExt cx="9188468" cy="3363162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50"/>
              <a:ext cx="9188468" cy="2199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50" lvl="1" indent="-377825" algn="r">
                <a:lnSpc>
                  <a:spcPts val="4375"/>
                </a:lnSpc>
                <a:buFont typeface="Arial"/>
                <a:buChar char="•"/>
              </a:pPr>
              <a:r>
                <a:rPr lang="en-US" sz="3500">
                  <a:solidFill>
                    <a:srgbClr val="2B2B2B"/>
                  </a:solidFill>
                  <a:latin typeface="Clear Sans Regular Bold"/>
                </a:rPr>
                <a:t>Murid-murid Yang duduk di bangku SMP dan SMA atau SMK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751025"/>
              <a:ext cx="9188468" cy="612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0" y="0"/>
            <a:ext cx="5331292" cy="10287000"/>
          </a:xfrm>
          <a:prstGeom prst="rect">
            <a:avLst/>
          </a:prstGeom>
          <a:solidFill>
            <a:srgbClr val="9E6DF7"/>
          </a:solid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B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89430" y="4064817"/>
            <a:ext cx="8709140" cy="2157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66"/>
              </a:lnSpc>
            </a:pPr>
            <a:r>
              <a:rPr lang="en-US" sz="14222">
                <a:solidFill>
                  <a:srgbClr val="FFFFFF"/>
                </a:solidFill>
                <a:latin typeface="Halant Medium"/>
              </a:rPr>
              <a:t>UI Design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513586" y="6222183"/>
            <a:ext cx="7491428" cy="7491428"/>
            <a:chOff x="6705600" y="1371600"/>
            <a:chExt cx="10972800" cy="10972800"/>
          </a:xfrm>
        </p:grpSpPr>
        <p:sp>
          <p:nvSpPr>
            <p:cNvPr id="4" name="Freeform 4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2717014" y="-2717014"/>
            <a:ext cx="7491428" cy="7491428"/>
            <a:chOff x="6705600" y="1371600"/>
            <a:chExt cx="10972800" cy="10972800"/>
          </a:xfrm>
        </p:grpSpPr>
        <p:sp>
          <p:nvSpPr>
            <p:cNvPr id="6" name="Freeform 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01B3E"/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372431"/>
            <a:ext cx="5374943" cy="5374943"/>
            <a:chOff x="6705600" y="1371600"/>
            <a:chExt cx="10972800" cy="10972800"/>
          </a:xfrm>
        </p:grpSpPr>
        <p:sp>
          <p:nvSpPr>
            <p:cNvPr id="3" name="Freeform 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45647" y="425702"/>
            <a:ext cx="2683505" cy="5454076"/>
            <a:chOff x="0" y="-613"/>
            <a:chExt cx="5000993" cy="101642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0" b="1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32380" y="-613"/>
              <a:ext cx="4337156" cy="9687412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2780" t="2841" r="-2920" b="4693"/>
              </a:stretch>
            </a:blipFill>
          </p:spPr>
          <p:txBody>
            <a:bodyPr/>
            <a:lstStyle/>
            <a:p>
              <a:endParaRPr lang="en-ID" dirty="0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456529" y="407164"/>
            <a:ext cx="5374943" cy="5374943"/>
            <a:chOff x="6705600" y="1371600"/>
            <a:chExt cx="10972800" cy="10972800"/>
          </a:xfrm>
        </p:grpSpPr>
        <p:sp>
          <p:nvSpPr>
            <p:cNvPr id="8" name="Freeform 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9E6DF7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802176" y="416598"/>
            <a:ext cx="2683505" cy="5453747"/>
            <a:chOff x="0" y="0"/>
            <a:chExt cx="5000993" cy="101636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0" b="1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370528" y="17579"/>
              <a:ext cx="4299007" cy="9669219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2780" t="2841" r="-2920" b="4693"/>
              </a:stretch>
            </a:blipFill>
          </p:spPr>
          <p:txBody>
            <a:bodyPr/>
            <a:lstStyle/>
            <a:p>
              <a:endParaRPr lang="en-ID" dirty="0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609505" y="416598"/>
            <a:ext cx="5374943" cy="5374943"/>
            <a:chOff x="6705600" y="1371600"/>
            <a:chExt cx="10972800" cy="10972800"/>
          </a:xfrm>
        </p:grpSpPr>
        <p:sp>
          <p:nvSpPr>
            <p:cNvPr id="13" name="Freeform 1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01B3E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955152" y="425702"/>
            <a:ext cx="2683505" cy="5454076"/>
            <a:chOff x="0" y="-613"/>
            <a:chExt cx="5000993" cy="1016424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0" b="1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565968" y="-613"/>
              <a:ext cx="4103567" cy="9687411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2780" t="2841" r="-2920" b="4693"/>
              </a:stretch>
            </a:blipFill>
          </p:spPr>
          <p:txBody>
            <a:bodyPr/>
            <a:lstStyle/>
            <a:p>
              <a:endParaRPr lang="en-ID" dirty="0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6456529" y="6504578"/>
            <a:ext cx="5374943" cy="5374943"/>
            <a:chOff x="6705600" y="1371600"/>
            <a:chExt cx="10972800" cy="10972800"/>
          </a:xfrm>
        </p:grpSpPr>
        <p:sp>
          <p:nvSpPr>
            <p:cNvPr id="18" name="Freeform 1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E17EB">
                <a:alpha val="89803"/>
              </a:srgbClr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7802176" y="6557851"/>
            <a:ext cx="2683505" cy="5454075"/>
            <a:chOff x="0" y="-611"/>
            <a:chExt cx="5000993" cy="1016424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0" b="1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0" y="-611"/>
              <a:ext cx="5000993" cy="968741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l="6732" t="2841" r="6592" b="4693"/>
              </a:stretch>
            </a:blipFill>
          </p:spPr>
          <p:txBody>
            <a:bodyPr/>
            <a:lstStyle/>
            <a:p>
              <a:endParaRPr lang="en-ID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7982713" y="-18287"/>
            <a:ext cx="10313537" cy="10297036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17EB">
                <a:alpha val="94901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827909" y="1427804"/>
            <a:ext cx="7431391" cy="7431391"/>
            <a:chOff x="6705600" y="1371600"/>
            <a:chExt cx="10972800" cy="10972800"/>
          </a:xfrm>
        </p:grpSpPr>
        <p:sp>
          <p:nvSpPr>
            <p:cNvPr id="5" name="Freeform 5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01B3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30870" y="849896"/>
            <a:ext cx="4225469" cy="8587209"/>
            <a:chOff x="0" y="0"/>
            <a:chExt cx="5001260" cy="101638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0" b="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90952" t="2841" r="-91092" b="4693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080048" y="3658030"/>
            <a:ext cx="5910916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dirty="0">
                <a:solidFill>
                  <a:srgbClr val="2B2B2B"/>
                </a:solidFill>
                <a:latin typeface="Halant Medium Bold"/>
              </a:rPr>
              <a:t>Hasil </a:t>
            </a:r>
            <a:r>
              <a:rPr lang="en-US" sz="8000" dirty="0" err="1">
                <a:solidFill>
                  <a:srgbClr val="2B2B2B"/>
                </a:solidFill>
                <a:latin typeface="Halant Medium Bold"/>
              </a:rPr>
              <a:t>Kerja</a:t>
            </a:r>
            <a:r>
              <a:rPr lang="en-US" sz="8000" dirty="0">
                <a:solidFill>
                  <a:srgbClr val="2B2B2B"/>
                </a:solidFill>
                <a:latin typeface="Halant Medium Bold"/>
              </a:rPr>
              <a:t> App</a:t>
            </a:r>
          </a:p>
        </p:txBody>
      </p:sp>
      <p:pic>
        <p:nvPicPr>
          <p:cNvPr id="10" name="Record_2020-10-17-21-16-41_432f80dc8c7534922d12c58a45532fe0">
            <a:hlinkClick r:id="" action="ppaction://media"/>
            <a:extLst>
              <a:ext uri="{FF2B5EF4-FFF2-40B4-BE49-F238E27FC236}">
                <a16:creationId xmlns:a16="http://schemas.microsoft.com/office/drawing/2014/main" id="{E1460D46-F5A9-47BD-9FF5-FA3ABBF1E1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54720" y="971970"/>
            <a:ext cx="3777542" cy="81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2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9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D9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331292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84332" y="2067838"/>
            <a:ext cx="8293921" cy="6151324"/>
            <a:chOff x="0" y="0"/>
            <a:chExt cx="13716000" cy="101727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l="l" t="t" r="r" b="b"/>
              <a:pathLst>
                <a:path w="13716000" h="101727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2"/>
              <a:stretch>
                <a:fillRect t="-393" b="-39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l="l" t="t" r="r" b="b"/>
              <a:pathLst>
                <a:path w="12941300" h="9107742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3"/>
              <a:stretch>
                <a:fillRect l="306" t="6054" r="214" b="441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5399" y="2514129"/>
            <a:ext cx="6973901" cy="5258742"/>
            <a:chOff x="0" y="0"/>
            <a:chExt cx="9298535" cy="7011655"/>
          </a:xfrm>
        </p:grpSpPr>
        <p:sp>
          <p:nvSpPr>
            <p:cNvPr id="7" name="TextBox 7"/>
            <p:cNvSpPr txBox="1"/>
            <p:nvPr/>
          </p:nvSpPr>
          <p:spPr>
            <a:xfrm>
              <a:off x="0" y="152400"/>
              <a:ext cx="9298535" cy="2826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000"/>
                </a:lnSpc>
              </a:pPr>
              <a:r>
                <a:rPr lang="en-US" sz="8000">
                  <a:solidFill>
                    <a:srgbClr val="FFFFFF"/>
                  </a:solidFill>
                  <a:latin typeface="Halant Medium Bold"/>
                </a:rPr>
                <a:t>HOW IT WORKS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247019" y="3500105"/>
              <a:ext cx="7051516" cy="3511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lear Sans Thin Bold"/>
                </a:rPr>
                <a:t>Pengguna akan meng-input</a:t>
              </a:r>
            </a:p>
            <a:p>
              <a:pPr algn="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lear Sans Thin Bold"/>
                </a:rPr>
                <a:t>jumlah panjang, lebar dan tinggi. kemudian aplikasi akan melakukan perhitungan yang</a:t>
              </a:r>
            </a:p>
            <a:p>
              <a:pPr algn="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lear Sans Thin Bold"/>
                </a:rPr>
                <a:t>telah diinput.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139</Words>
  <Application>Microsoft Office PowerPoint</Application>
  <PresentationFormat>Custom</PresentationFormat>
  <Paragraphs>35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Halant Medium Bold</vt:lpstr>
      <vt:lpstr>Calibri</vt:lpstr>
      <vt:lpstr>Clear Sans Regular</vt:lpstr>
      <vt:lpstr>Arial</vt:lpstr>
      <vt:lpstr>Clear Sans Thin Bold</vt:lpstr>
      <vt:lpstr>Halant Medium</vt:lpstr>
      <vt:lpstr>Clear Sans Bold Bold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Black Modern Sales Marketing Presentation</dc:title>
  <cp:lastModifiedBy>Akbar Web Development</cp:lastModifiedBy>
  <cp:revision>4</cp:revision>
  <dcterms:created xsi:type="dcterms:W3CDTF">2006-08-16T00:00:00Z</dcterms:created>
  <dcterms:modified xsi:type="dcterms:W3CDTF">2020-10-18T15:49:18Z</dcterms:modified>
  <dc:identifier>DAEK71A8heo</dc:identifier>
</cp:coreProperties>
</file>